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1C42"/>
    <a:srgbClr val="D9C6E8"/>
    <a:srgbClr val="C8ABDD"/>
    <a:srgbClr val="301A40"/>
    <a:srgbClr val="00A59E"/>
    <a:srgbClr val="B3FFFB"/>
    <a:srgbClr val="00E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0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4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1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5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3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C599-50E1-4ED7-896A-56CBE97A66D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2EAA-195D-4AF2-BC57-E25D7D0E8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-255690" y="-2696"/>
            <a:ext cx="7489373" cy="12950741"/>
            <a:chOff x="-255690" y="-2696"/>
            <a:chExt cx="7489373" cy="12950741"/>
          </a:xfrm>
        </p:grpSpPr>
        <p:sp>
          <p:nvSpPr>
            <p:cNvPr id="14" name="Rectangle 13"/>
            <p:cNvSpPr/>
            <p:nvPr/>
          </p:nvSpPr>
          <p:spPr>
            <a:xfrm>
              <a:off x="-2145" y="-2696"/>
              <a:ext cx="6858000" cy="12192000"/>
            </a:xfrm>
            <a:prstGeom prst="rect">
              <a:avLst/>
            </a:prstGeom>
            <a:gradFill>
              <a:gsLst>
                <a:gs pos="0">
                  <a:srgbClr val="301A4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252147" y="5368083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255690" y="2179368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45313" y="8556798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19851" y="3191193"/>
            <a:ext cx="5744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Guest Speakers: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332" y="2250712"/>
            <a:ext cx="29129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Weetwood</a:t>
            </a:r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Hall Estate,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Leeds,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LS16 5PS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73379" y="3735570"/>
            <a:ext cx="2454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 Graham Newton (University of Nottingham)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8422" y="3735570"/>
            <a:ext cx="2675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Professor Anthony Green (University </a:t>
            </a:r>
            <a:r>
              <a:rPr lang="en-GB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Manchester)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86" y="149608"/>
            <a:ext cx="6847367" cy="2030819"/>
          </a:xfrm>
          <a:prstGeom prst="rect">
            <a:avLst/>
          </a:prstGeom>
          <a:blipFill dpi="0" rotWithShape="1">
            <a:blip r:embed="rId3">
              <a:duotone>
                <a:prstClr val="black"/>
                <a:srgbClr val="00A59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" t="-15325" r="-155" b="-1159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4096" y="189482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GB" sz="4400" b="1" baseline="30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rd</a:t>
            </a:r>
            <a:r>
              <a:rPr lang="en-GB" sz="4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Annual CDT Conference</a:t>
            </a:r>
            <a:endParaRPr lang="en-GB" sz="44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6638" y="1565120"/>
            <a:ext cx="614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Talks and posters from all CDT students</a:t>
            </a:r>
            <a:endParaRPr lang="en-GB" sz="2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1820" y="2280782"/>
            <a:ext cx="5361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GB" sz="2000" b="1" baseline="30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and 13</a:t>
            </a:r>
            <a:r>
              <a:rPr lang="en-GB" sz="2000" b="1" baseline="30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July </a:t>
            </a:r>
          </a:p>
          <a:p>
            <a:pPr algn="r"/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2023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24059" y="11294219"/>
            <a:ext cx="2419252" cy="523220"/>
          </a:xfrm>
          <a:prstGeom prst="rect">
            <a:avLst/>
          </a:prstGeom>
          <a:solidFill>
            <a:srgbClr val="311C42"/>
          </a:solidFill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Register here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5692" y="7840150"/>
            <a:ext cx="3664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Career panel </a:t>
            </a:r>
            <a:r>
              <a:rPr lang="en-GB" sz="2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discussion</a:t>
            </a:r>
            <a:endParaRPr lang="en-GB" sz="24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55116" y="10895461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1037" y="10895461"/>
            <a:ext cx="691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1" descr="A person wearing glasses&#10;&#10;Description automatically generated with medium confidenc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5"/>
          <a:stretch/>
        </p:blipFill>
        <p:spPr bwMode="auto">
          <a:xfrm>
            <a:off x="4011254" y="4781170"/>
            <a:ext cx="1978938" cy="269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People — Green Research Grou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49" y="4781170"/>
            <a:ext cx="2018628" cy="269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1" b="22093"/>
          <a:stretch/>
        </p:blipFill>
        <p:spPr>
          <a:xfrm>
            <a:off x="1199386" y="8361656"/>
            <a:ext cx="1035369" cy="12692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5"/>
          <a:stretch/>
        </p:blipFill>
        <p:spPr>
          <a:xfrm>
            <a:off x="2344568" y="8362724"/>
            <a:ext cx="1067292" cy="1267070"/>
          </a:xfrm>
          <a:prstGeom prst="rect">
            <a:avLst/>
          </a:prstGeom>
        </p:spPr>
      </p:pic>
      <p:pic>
        <p:nvPicPr>
          <p:cNvPr id="5" name="Picture 6" descr="Helen Blade - Associate Principal Scientist - AstraZeneca | LinkedI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4"/>
          <a:stretch/>
        </p:blipFill>
        <p:spPr bwMode="auto">
          <a:xfrm>
            <a:off x="3495804" y="8365848"/>
            <a:ext cx="1144387" cy="126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Quiz Night triumph! | Lichfield Cathedral School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78" r="83901" b="49602"/>
          <a:stretch/>
        </p:blipFill>
        <p:spPr bwMode="auto">
          <a:xfrm>
            <a:off x="4730891" y="8362725"/>
            <a:ext cx="1096252" cy="126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5"/>
          <a:stretch/>
        </p:blipFill>
        <p:spPr>
          <a:xfrm>
            <a:off x="2344568" y="9739462"/>
            <a:ext cx="1067292" cy="1267070"/>
          </a:xfrm>
          <a:prstGeom prst="rect">
            <a:avLst/>
          </a:prstGeom>
        </p:spPr>
      </p:pic>
      <p:pic>
        <p:nvPicPr>
          <p:cNvPr id="35" name="Picture 6" descr="Helen Blade - Associate Principal Scientist - AstraZeneca | LinkedI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4"/>
          <a:stretch/>
        </p:blipFill>
        <p:spPr bwMode="auto">
          <a:xfrm>
            <a:off x="3495804" y="9742586"/>
            <a:ext cx="1144387" cy="126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2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47" y="0"/>
            <a:ext cx="6858000" cy="12192000"/>
          </a:xfrm>
          <a:prstGeom prst="rect">
            <a:avLst/>
          </a:prstGeom>
          <a:gradFill>
            <a:gsLst>
              <a:gs pos="0">
                <a:srgbClr val="301A4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-295134" y="-692066"/>
            <a:ext cx="7492916" cy="13642807"/>
            <a:chOff x="-295134" y="-692066"/>
            <a:chExt cx="7492916" cy="13642807"/>
          </a:xfrm>
        </p:grpSpPr>
        <p:sp>
          <p:nvSpPr>
            <p:cNvPr id="30" name="Rectangle 29"/>
            <p:cNvSpPr/>
            <p:nvPr/>
          </p:nvSpPr>
          <p:spPr>
            <a:xfrm>
              <a:off x="-288048" y="5475640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291591" y="2391787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81214" y="8559494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95134" y="-692066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86" y="149609"/>
            <a:ext cx="6847367" cy="983866"/>
          </a:xfrm>
          <a:prstGeom prst="rect">
            <a:avLst/>
          </a:prstGeom>
          <a:blipFill dpi="0" rotWithShape="1">
            <a:blip r:embed="rId3">
              <a:duotone>
                <a:prstClr val="black"/>
                <a:srgbClr val="00A59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" t="-31631" r="-155" b="-34565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4096" y="189482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Conference Programme</a:t>
            </a:r>
            <a:endParaRPr lang="en-GB" sz="44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3344" y="1322957"/>
            <a:ext cx="4150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Day 1: Wednesday 12</a:t>
            </a:r>
            <a:r>
              <a:rPr lang="en-GB" sz="2000" b="1" baseline="30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July 2023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77970"/>
              </p:ext>
            </p:extLst>
          </p:nvPr>
        </p:nvGraphicFramePr>
        <p:xfrm>
          <a:off x="653344" y="1980810"/>
          <a:ext cx="5551017" cy="9593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0339">
                  <a:extLst>
                    <a:ext uri="{9D8B030D-6E8A-4147-A177-3AD203B41FA5}">
                      <a16:colId xmlns:a16="http://schemas.microsoft.com/office/drawing/2014/main" val="1070105701"/>
                    </a:ext>
                  </a:extLst>
                </a:gridCol>
                <a:gridCol w="1850339">
                  <a:extLst>
                    <a:ext uri="{9D8B030D-6E8A-4147-A177-3AD203B41FA5}">
                      <a16:colId xmlns:a16="http://schemas.microsoft.com/office/drawing/2014/main" val="1887283743"/>
                    </a:ext>
                  </a:extLst>
                </a:gridCol>
                <a:gridCol w="1850339">
                  <a:extLst>
                    <a:ext uri="{9D8B030D-6E8A-4147-A177-3AD203B41FA5}">
                      <a16:colId xmlns:a16="http://schemas.microsoft.com/office/drawing/2014/main" val="1089146235"/>
                    </a:ext>
                  </a:extLst>
                </a:gridCol>
              </a:tblGrid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9.30 – 10.15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Welcome and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Registration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536514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10:15 – 10:45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Introduction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Dr Pete </a:t>
                      </a: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Dowding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347470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10:45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11:35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 1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204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11:35 – 11:45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Coffee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68511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11:45 – 12:35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2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10049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12:35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13:30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Lunch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56926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13:20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14:10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 3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62208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14:10 – 14:55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Academic Talk 1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82963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14:55 – 15:10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Cohort 4 Flash Presentations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393471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15:10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16:00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Poster Session 1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19919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16:00 – 16:45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Academic Talk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2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526095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16:45 – 17:00 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Wrap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Up Day 1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634746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19:00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Dinner – Sponsored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by </a:t>
                      </a:r>
                      <a:r>
                        <a:rPr lang="en-GB" sz="2000" b="1" baseline="0" dirty="0" err="1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Infineum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789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3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47" y="0"/>
            <a:ext cx="6858000" cy="12192000"/>
          </a:xfrm>
          <a:prstGeom prst="rect">
            <a:avLst/>
          </a:prstGeom>
          <a:gradFill>
            <a:gsLst>
              <a:gs pos="0">
                <a:srgbClr val="301A4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-295134" y="-692066"/>
            <a:ext cx="7492916" cy="13642807"/>
            <a:chOff x="-295134" y="-692066"/>
            <a:chExt cx="7492916" cy="13642807"/>
          </a:xfrm>
        </p:grpSpPr>
        <p:sp>
          <p:nvSpPr>
            <p:cNvPr id="30" name="Rectangle 29"/>
            <p:cNvSpPr/>
            <p:nvPr/>
          </p:nvSpPr>
          <p:spPr>
            <a:xfrm>
              <a:off x="-288048" y="5475640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291591" y="2391787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81214" y="8559494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295134" y="-692066"/>
              <a:ext cx="7378996" cy="4391247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86" y="149609"/>
            <a:ext cx="6847367" cy="983866"/>
          </a:xfrm>
          <a:prstGeom prst="rect">
            <a:avLst/>
          </a:prstGeom>
          <a:blipFill dpi="0" rotWithShape="1">
            <a:blip r:embed="rId3">
              <a:duotone>
                <a:prstClr val="black"/>
                <a:srgbClr val="00A59E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" t="-31631" r="-155" b="-34565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4096" y="189482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Conference Programme</a:t>
            </a:r>
            <a:endParaRPr lang="en-GB" sz="44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882" y="1322957"/>
            <a:ext cx="3861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Day 2: Thursday 13</a:t>
            </a:r>
            <a:r>
              <a:rPr lang="en-GB" sz="2000" b="1" baseline="300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GB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July 2023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10059"/>
              </p:ext>
            </p:extLst>
          </p:nvPr>
        </p:nvGraphicFramePr>
        <p:xfrm>
          <a:off x="653344" y="1980810"/>
          <a:ext cx="5551017" cy="8285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0339">
                  <a:extLst>
                    <a:ext uri="{9D8B030D-6E8A-4147-A177-3AD203B41FA5}">
                      <a16:colId xmlns:a16="http://schemas.microsoft.com/office/drawing/2014/main" val="1070105701"/>
                    </a:ext>
                  </a:extLst>
                </a:gridCol>
                <a:gridCol w="1850339">
                  <a:extLst>
                    <a:ext uri="{9D8B030D-6E8A-4147-A177-3AD203B41FA5}">
                      <a16:colId xmlns:a16="http://schemas.microsoft.com/office/drawing/2014/main" val="1887283743"/>
                    </a:ext>
                  </a:extLst>
                </a:gridCol>
                <a:gridCol w="1850339">
                  <a:extLst>
                    <a:ext uri="{9D8B030D-6E8A-4147-A177-3AD203B41FA5}">
                      <a16:colId xmlns:a16="http://schemas.microsoft.com/office/drawing/2014/main" val="1089146235"/>
                    </a:ext>
                  </a:extLst>
                </a:gridCol>
              </a:tblGrid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9:30 – 10:20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 4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536514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10:20 – 11:10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 5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347470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11:10 – 11:20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Coffee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204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11:20 – 12:30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Session 6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68511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12:30 – 12:45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Cohort 4 Flash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Presentations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(Student names)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10049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12:45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13:30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Lunch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956926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13:30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– 15:00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Panel Session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 Helen Blade(AZ)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 Rachael</a:t>
                      </a:r>
                      <a:r>
                        <a:rPr lang="en-GB" sz="16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Shinebaum (AZ)</a:t>
                      </a:r>
                    </a:p>
                    <a:p>
                      <a:pPr algn="ctr"/>
                      <a:r>
                        <a:rPr lang="en-GB" sz="16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 Ceri Williams</a:t>
                      </a:r>
                    </a:p>
                    <a:p>
                      <a:pPr algn="ctr"/>
                      <a:r>
                        <a:rPr lang="en-GB" sz="16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 Charlotte Bell</a:t>
                      </a:r>
                      <a:endParaRPr lang="en-GB" sz="16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62208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15:00 – 15:50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Poster Session 2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182963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15:50 – 16:00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Wrap Up Day 2 &amp; Prize</a:t>
                      </a:r>
                      <a:r>
                        <a:rPr lang="en-GB" sz="2000" b="1" baseline="0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Giving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393471"/>
                  </a:ext>
                </a:extLst>
              </a:tr>
              <a:tr h="7156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16:00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311C42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End</a:t>
                      </a:r>
                      <a:endParaRPr lang="en-GB" sz="2000" b="1" dirty="0">
                        <a:solidFill>
                          <a:srgbClr val="311C42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1991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83210"/>
              </p:ext>
            </p:extLst>
          </p:nvPr>
        </p:nvGraphicFramePr>
        <p:xfrm>
          <a:off x="653344" y="10888774"/>
          <a:ext cx="5551017" cy="99568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0339">
                  <a:extLst>
                    <a:ext uri="{9D8B030D-6E8A-4147-A177-3AD203B41FA5}">
                      <a16:colId xmlns:a16="http://schemas.microsoft.com/office/drawing/2014/main" val="1070105701"/>
                    </a:ext>
                  </a:extLst>
                </a:gridCol>
                <a:gridCol w="3700678">
                  <a:extLst>
                    <a:ext uri="{9D8B030D-6E8A-4147-A177-3AD203B41FA5}">
                      <a16:colId xmlns:a16="http://schemas.microsoft.com/office/drawing/2014/main" val="1887283743"/>
                    </a:ext>
                  </a:extLst>
                </a:gridCol>
              </a:tblGrid>
              <a:tr h="47846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Academics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393471"/>
                  </a:ext>
                </a:extLst>
              </a:tr>
              <a:tr h="5172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Students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01991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3344" y="10369341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311C4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Organising Committee</a:t>
            </a:r>
          </a:p>
        </p:txBody>
      </p:sp>
    </p:spTree>
    <p:extLst>
      <p:ext uri="{BB962C8B-B14F-4D97-AF65-F5344CB8AC3E}">
        <p14:creationId xmlns:p14="http://schemas.microsoft.com/office/powerpoint/2010/main" val="17915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250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Wynne</dc:creator>
  <cp:lastModifiedBy>Emily Wynne</cp:lastModifiedBy>
  <cp:revision>48</cp:revision>
  <dcterms:created xsi:type="dcterms:W3CDTF">2023-03-14T15:12:04Z</dcterms:created>
  <dcterms:modified xsi:type="dcterms:W3CDTF">2023-03-28T13:00:36Z</dcterms:modified>
</cp:coreProperties>
</file>